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9" r:id="rId1"/>
  </p:sldMasterIdLst>
  <p:notesMasterIdLst>
    <p:notesMasterId r:id="rId22"/>
  </p:notesMasterIdLst>
  <p:sldIdLst>
    <p:sldId id="256" r:id="rId2"/>
    <p:sldId id="258" r:id="rId3"/>
    <p:sldId id="260" r:id="rId4"/>
    <p:sldId id="298" r:id="rId5"/>
    <p:sldId id="297" r:id="rId6"/>
    <p:sldId id="261" r:id="rId7"/>
    <p:sldId id="264" r:id="rId8"/>
    <p:sldId id="265" r:id="rId9"/>
    <p:sldId id="267" r:id="rId10"/>
    <p:sldId id="268" r:id="rId11"/>
    <p:sldId id="274" r:id="rId12"/>
    <p:sldId id="283" r:id="rId13"/>
    <p:sldId id="286" r:id="rId14"/>
    <p:sldId id="287" r:id="rId15"/>
    <p:sldId id="288" r:id="rId16"/>
    <p:sldId id="289" r:id="rId17"/>
    <p:sldId id="299" r:id="rId18"/>
    <p:sldId id="293" r:id="rId19"/>
    <p:sldId id="294" r:id="rId20"/>
    <p:sldId id="29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E944230C-205B-46DD-946A-B18917DF51EA}">
          <p14:sldIdLst>
            <p14:sldId id="256"/>
            <p14:sldId id="258"/>
            <p14:sldId id="260"/>
            <p14:sldId id="298"/>
            <p14:sldId id="297"/>
            <p14:sldId id="261"/>
            <p14:sldId id="264"/>
            <p14:sldId id="265"/>
            <p14:sldId id="267"/>
            <p14:sldId id="268"/>
            <p14:sldId id="274"/>
            <p14:sldId id="283"/>
            <p14:sldId id="286"/>
            <p14:sldId id="287"/>
            <p14:sldId id="288"/>
            <p14:sldId id="289"/>
            <p14:sldId id="299"/>
            <p14:sldId id="293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gzPzfW/Eqj5INjXEMP3JF+w7YJ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2D7396-3E8A-4C48-A43C-EBEA59809495}">
  <a:tblStyle styleId="{2C2D7396-3E8A-4C48-A43C-EBEA598094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7" y="331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lang="en-US" sz="1200" b="1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is the task of predicting a discrete class label. Regression is the task of predicting a continuous quantity.</a:t>
            </a: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classification techniques in machine learning?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Classification algorithm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Supervised Learning technique that is used to identify the category of new observations on the basis of training data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 Classification, a program learns from the given dataset or observations and then classifies new observation into several classes or groups.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regression techniques in machine learning?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technique for investigating the relationship between independent variables or features and a dependent variable or outcome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It's used as a method for predictive modeling in machine learning, in which an algorithm is used to predict continuous outcomes.</a:t>
            </a:r>
            <a:endParaRPr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b="0"/>
          </a:p>
        </p:txBody>
      </p:sp>
      <p:sp>
        <p:nvSpPr>
          <p:cNvPr id="370" name="Google Shape;37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Random Forest Regression is good?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Random Forest Regression model is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 and accurate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 usually performs great on many problems, including features with non-linear relationships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XGBoost different from random forest?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important differences between XG Boost and Random forest is that the 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always gives more importance to functional space when reducing the cost of a model while Random Forest tries to give more preferences to hyperparameters to optimize the model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n_estimators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— the number of decision trees you will be running in the model</a:t>
            </a:r>
            <a:endParaRPr/>
          </a:p>
        </p:txBody>
      </p:sp>
      <p:sp>
        <p:nvSpPr>
          <p:cNvPr id="416" name="Google Shape;41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622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29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c79fd7f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180" name="Google Shape;180;g119c79fd7f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1352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2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56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118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78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7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6664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32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9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012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10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hyperlink" Target="https://www.linkedin.com/in/a-a-ashwini-45a9221b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hyperlink" Target="https://www.linkedin.com/in/a-a-ashwini-45a9221b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-71689" y="839999"/>
            <a:ext cx="3537600" cy="67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8656F6-A984-23C0-9D5A-C533F2EF4D0E}"/>
              </a:ext>
            </a:extLst>
          </p:cNvPr>
          <p:cNvSpPr txBox="1"/>
          <p:nvPr/>
        </p:nvSpPr>
        <p:spPr>
          <a:xfrm>
            <a:off x="242944" y="1440161"/>
            <a:ext cx="4160436" cy="341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Pipe Inventory Management System </a:t>
            </a:r>
            <a:endParaRPr lang="en-IN" sz="5400" b="1" dirty="0"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639DDF-CEDF-FA8A-BB9A-CA7EC812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287" y="667634"/>
            <a:ext cx="6893168" cy="373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347709" y="141274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 Information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7303" y="6040102"/>
            <a:ext cx="2592012" cy="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871492" y="1488224"/>
            <a:ext cx="1097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5924550" y="2152650"/>
            <a:ext cx="6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C49F5-3DCA-0E03-7F8B-32D599CFDEAA}"/>
              </a:ext>
            </a:extLst>
          </p:cNvPr>
          <p:cNvSpPr txBox="1"/>
          <p:nvPr/>
        </p:nvSpPr>
        <p:spPr>
          <a:xfrm>
            <a:off x="347708" y="1737105"/>
            <a:ext cx="630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Contain Multiple Objects to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have different Objects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11,813 Jpg Format Icons - Free in SVG, PNG, ICO - IconScout">
            <a:extLst>
              <a:ext uri="{FF2B5EF4-FFF2-40B4-BE49-F238E27FC236}">
                <a16:creationId xmlns:a16="http://schemas.microsoft.com/office/drawing/2014/main" id="{462A2273-DAD0-220A-CF8F-ACD97623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6" y="1569323"/>
            <a:ext cx="3310706" cy="331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6267450" y="1428750"/>
            <a:ext cx="59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951DE-6356-988F-D94F-11829808512C}"/>
              </a:ext>
            </a:extLst>
          </p:cNvPr>
          <p:cNvSpPr txBox="1"/>
          <p:nvPr/>
        </p:nvSpPr>
        <p:spPr>
          <a:xfrm>
            <a:off x="791546" y="1889820"/>
            <a:ext cx="101567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Size: 712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split:  Train = 1815, Valid = 61, Test = 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Annotation: 3,86,887 and 530 Annotation per images (avg)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Classes: “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32 2.5” , “C 38 2.9” , “R 20 40 1.9” , “R 25 75 1.9” , “R 48 96 2.0” , “R 48 96 2.9” , “R 60 40 1.9” , “R 80 40 1.2” , “S 20 20 1.2” , “S 20 20 1.9” , “S 25 25 1.9” , “S 25 25 2.5” , “S 38 38 1.9” , “S 40 40 2.5” , “S 50 50 1.5” , “S 50 50 1.9” , “S 50 50 4.0” , “S 60 60 2.0” , “S 72 72 4.0” , “S 72 72 4.8”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Model Building </a:t>
            </a:r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/>
        </p:nvSpPr>
        <p:spPr>
          <a:xfrm>
            <a:off x="363975" y="438682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804575" y="5727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3EFF5-A372-3BBF-96BD-73490B404A51}"/>
              </a:ext>
            </a:extLst>
          </p:cNvPr>
          <p:cNvSpPr txBox="1"/>
          <p:nvPr/>
        </p:nvSpPr>
        <p:spPr>
          <a:xfrm>
            <a:off x="727020" y="1909747"/>
            <a:ext cx="55945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NAS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 Detection</a:t>
            </a:r>
          </a:p>
        </p:txBody>
      </p:sp>
      <p:pic>
        <p:nvPicPr>
          <p:cNvPr id="13318" name="Picture 6" descr="Roboflow Integrations">
            <a:extLst>
              <a:ext uri="{FF2B5EF4-FFF2-40B4-BE49-F238E27FC236}">
                <a16:creationId xmlns:a16="http://schemas.microsoft.com/office/drawing/2014/main" id="{DD637EA9-2F1F-964A-BBCD-9B91F337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29" y="1550471"/>
            <a:ext cx="2854101" cy="16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rain Custom Data · ultralytics/yolov5 Wiki · GitHub">
            <a:extLst>
              <a:ext uri="{FF2B5EF4-FFF2-40B4-BE49-F238E27FC236}">
                <a16:creationId xmlns:a16="http://schemas.microsoft.com/office/drawing/2014/main" id="{780730AF-4B13-E892-B6A3-EA5F8799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55" y="2690983"/>
            <a:ext cx="3138490" cy="20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mmdetection/demo/MMDet_Tutorial.ipynb at main · open-mmlab/mmdetection ·  GitHub">
            <a:extLst>
              <a:ext uri="{FF2B5EF4-FFF2-40B4-BE49-F238E27FC236}">
                <a16:creationId xmlns:a16="http://schemas.microsoft.com/office/drawing/2014/main" id="{D0534220-13D0-5319-3925-AAB2EEA75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535" y="4230124"/>
            <a:ext cx="3138490" cy="9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Model Accuracy Comparison</a:t>
            </a:r>
            <a:endParaRPr sz="3200"/>
          </a:p>
        </p:txBody>
      </p:sp>
      <p:pic>
        <p:nvPicPr>
          <p:cNvPr id="411" name="Google Shape;41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0780A1-8325-BBA8-160C-6A9D5E0F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97374"/>
              </p:ext>
            </p:extLst>
          </p:nvPr>
        </p:nvGraphicFramePr>
        <p:xfrm>
          <a:off x="486971" y="1117786"/>
          <a:ext cx="8597762" cy="462242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47138">
                  <a:extLst>
                    <a:ext uri="{9D8B030D-6E8A-4147-A177-3AD203B41FA5}">
                      <a16:colId xmlns:a16="http://schemas.microsoft.com/office/drawing/2014/main" val="2269072788"/>
                    </a:ext>
                  </a:extLst>
                </a:gridCol>
                <a:gridCol w="1198383">
                  <a:extLst>
                    <a:ext uri="{9D8B030D-6E8A-4147-A177-3AD203B41FA5}">
                      <a16:colId xmlns:a16="http://schemas.microsoft.com/office/drawing/2014/main" val="2232678692"/>
                    </a:ext>
                  </a:extLst>
                </a:gridCol>
                <a:gridCol w="1119019">
                  <a:extLst>
                    <a:ext uri="{9D8B030D-6E8A-4147-A177-3AD203B41FA5}">
                      <a16:colId xmlns:a16="http://schemas.microsoft.com/office/drawing/2014/main" val="3820449539"/>
                    </a:ext>
                  </a:extLst>
                </a:gridCol>
                <a:gridCol w="1309493">
                  <a:extLst>
                    <a:ext uri="{9D8B030D-6E8A-4147-A177-3AD203B41FA5}">
                      <a16:colId xmlns:a16="http://schemas.microsoft.com/office/drawing/2014/main" val="376812343"/>
                    </a:ext>
                  </a:extLst>
                </a:gridCol>
                <a:gridCol w="1067223">
                  <a:extLst>
                    <a:ext uri="{9D8B030D-6E8A-4147-A177-3AD203B41FA5}">
                      <a16:colId xmlns:a16="http://schemas.microsoft.com/office/drawing/2014/main" val="56080231"/>
                    </a:ext>
                  </a:extLst>
                </a:gridCol>
                <a:gridCol w="1228253">
                  <a:extLst>
                    <a:ext uri="{9D8B030D-6E8A-4147-A177-3AD203B41FA5}">
                      <a16:colId xmlns:a16="http://schemas.microsoft.com/office/drawing/2014/main" val="497505902"/>
                    </a:ext>
                  </a:extLst>
                </a:gridCol>
                <a:gridCol w="1228253">
                  <a:extLst>
                    <a:ext uri="{9D8B030D-6E8A-4147-A177-3AD203B41FA5}">
                      <a16:colId xmlns:a16="http://schemas.microsoft.com/office/drawing/2014/main" val="66430480"/>
                    </a:ext>
                  </a:extLst>
                </a:gridCol>
              </a:tblGrid>
              <a:tr h="1042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Size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Size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50-90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41177"/>
                  </a:ext>
                </a:extLst>
              </a:tr>
              <a:tr h="393318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V8 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281236"/>
                  </a:ext>
                </a:extLst>
              </a:tr>
              <a:tr h="393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340279"/>
                  </a:ext>
                </a:extLst>
              </a:tr>
              <a:tr h="393318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V8 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0.00064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0.00204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725245"/>
                  </a:ext>
                </a:extLst>
              </a:tr>
              <a:tr h="393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8241025"/>
                  </a:ext>
                </a:extLst>
              </a:tr>
              <a:tr h="393318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NAS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302227"/>
                  </a:ext>
                </a:extLst>
              </a:tr>
              <a:tr h="393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2446231"/>
                  </a:ext>
                </a:extLst>
              </a:tr>
              <a:tr h="551436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912841"/>
                  </a:ext>
                </a:extLst>
              </a:tr>
              <a:tr h="668641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MM Detection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192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228600" y="177784"/>
            <a:ext cx="10515600" cy="53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Best Model  </a:t>
            </a:r>
            <a:endParaRPr dirty="0"/>
          </a:p>
        </p:txBody>
      </p:sp>
      <p:pic>
        <p:nvPicPr>
          <p:cNvPr id="419" name="Google Shape;4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 txBox="1"/>
          <p:nvPr/>
        </p:nvSpPr>
        <p:spPr>
          <a:xfrm>
            <a:off x="161925" y="1032466"/>
            <a:ext cx="11034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YOLO V8 L gives the best Accuracy compare to other model </a:t>
            </a:r>
            <a:endParaRPr sz="2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E1155-222B-A589-5DC3-82E802FB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1" y="844558"/>
            <a:ext cx="4482594" cy="2828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AE898-F5BC-858D-8978-97B8CCEB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4878"/>
            <a:ext cx="6419861" cy="4914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61BD2-944D-682E-92E7-0EF47D524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950" y="3670047"/>
            <a:ext cx="4482593" cy="24607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>
            <a:spLocks noGrp="1"/>
          </p:cNvSpPr>
          <p:nvPr>
            <p:ph type="title"/>
          </p:nvPr>
        </p:nvSpPr>
        <p:spPr>
          <a:xfrm>
            <a:off x="185871" y="-113826"/>
            <a:ext cx="11850553" cy="106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Model Deployment -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4700">
              <a:solidFill>
                <a:schemeClr val="dk1"/>
              </a:solidFill>
            </a:endParaRPr>
          </a:p>
        </p:txBody>
      </p:sp>
      <p:sp>
        <p:nvSpPr>
          <p:cNvPr id="428" name="Google Shape;428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7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7" descr="data:image/png;base64,iVBORw0KGgoAAAANSUhEUgAAAOEAAADhCAMAAAAJbSJIAAAA81BMVEX///8/Pz8h14n3xzyi424sv+vMzMwyMjK16YtWzO+n6nArxfM9Oz4/PDs7PD8f3o3/zTxRYEc9V2I7XUxkWT83NzfUy9DJzNSHh4cqKirf398XFxemw6P8xzCkz2cbv/Bu3Xxx0bMhISHS0tLv7+8eHh60tLTHx8dXV1e9vb0mJia46oabm5tzc3OlpaV8fHyL28FGRkaOjo5kZGTm5ubz8/MNDQ3o+N3N8LJiz/Cr5nxTU1NtbW2srKztznvdz6u765aT3fTP7/vV8r9feE1HXFU6antSWFE6XUw4c1Z/bT472pb3zFNt2Kak1L6A163pzovy4uObAAAIIElEQVR4nO3d+7uaNhgHcNl2yE5Xe08LONsVRJEiztvpRe1pd+3W067//18z1HMhEd5EDgng835/2rOzYD4mhBAia7UwGAwGg8FgMBgMRlFev/nwo6K8+vVUVd5+/E3W9+GVKp9S4QYpZfz9nTqfauHp6UcJoMIG1CAUE18rbUENwlNRR1U2xGgTvhU0odo+qkMoaMQ3u2q8+0FV7rx8caIsOyF8Jm466StlPNXCnRHupglQXftpEG6NAqFaoHrhiUiotIvWQqgYqEF4AgtVN2H1QsVnoRbhCShUDUQhClGIQhSiEIUoRCEKbyu8U0pevvipjKgQ3vnjYRn581EZ+QsiFhY+vFtK2mXkkSKhUZegEIUorD4oRCEKqw8KUSgtpMQm1Jhssvtn2j64spQSYichhMiX1iW0Z2tvPu/1FotFrzd3vGE0DhLnITzbGEV903Mcb9CPrBm1aZ2EdJBxgMUgWoaSSGqPTa60FxkySD1CMs87SC9eEnE1KZkuskqbKyLsrVqEdlYLXmcwswWVJIGTV9gLRJ1Ah5DOwOMkxglYTWJBhaeC70eHkKwFwlbLAqpJpnDZNdyKOoS2JxS2+rnVhFtwkxgkahHmnkWpmDnjjbCLJxlDY1VthK1BdkclEoUXzRC21llEEkkVBfppjYStUUZTUKmSvWa0YWu+L5Rrwuwvp4bCVrTX2ezcyRAbYDitlXCvEelIsuSgVsJpMLKi4Txrosl3NtLnv4PYGlvTqM9/Z17+jKEC4di17dB3J+P92eqQawrKddK174ZJ4dD3J2uwYLVCa3MHm8T2Db6JeiFbuYD9s9chV7Fd9pi1GmmuhEk6/ISFrSjlJmyjm5LET387NbtaWOl6jtljrhgidxoufJIKTZ3Io3pd8dNC4rJnGtvbCDtlHzJCO7gmTn1g2lbFSJMW+uzaRMRUlRtopiFhiJdN7AUutExQRRsSo71ZNdsJ2QGVvXJzU7Yg+WoobSeFL0v79soaTzqbf10v4WV12pt6+mxHnLJVZT/QTkN2yN3SYl2F22qGrby/JeEuFmfsSZoOsB5VrdAIuStikK4qXTF/m3eYmtO0MB9YrZBQ/pLPXPEpeylxWKEh14QVCqlNoh53SIcVshd8z+XqfnNpBICVXQ/pcpqxiBozE2jK3hzuL3NQsa8S4TAemk7mEnZryY4lIuGm/rVY85a+P/RcVhiz38whz3FqKlzZTIscn3DQYQ1E+h6wIcKFQY5cuAqPXDj1+YH/yISWvzf54m6Amy1crPz9a/cxtaFphBnz5+MRzkedzOnXsQgd68zOvgU6CqETB/7V6ste3Ro/p3GG44nt2vm3QJwQeDZRM6HXX8fWjJ51/PSiW9azQ+7eojHC8Zkbhmlc3jIEZTdhmI0RWrwu7yaWv8cXbSyqsTDnLpZ7eug0VZi/j5LbaNJrphBcZFmyHxhC/22dhNfPLahoUyK3qp9ReypciKrmuYXs/mDCrletOAwls6gfj9qwseI1bzhcQW7DBZnt/ryY1m1f2wFC9tGbyQw15GZFvA+NQbUWctM2ZvtaOz0M7W/EaYiQ306T7o7sls5JU4UT9hPnNyMUZZ8tTvOPWWuh4XJ3Jaaxu9LYZMQ94of207wAAgp/AVKWMOY/1Ov3+8PB3u0YMGe9+/fPQEDhd/m5/6kcIQlyPpsPcGd170kXSGHh43KEtCP5QCDKP+a9Jw++z0/lwlC4jX0XfrrTGKFBzvjHxJmZA9fDugvtcc6nM4HmbTUXUuKaOR+fyhza9VV7ITGyH4ins4R+w6ZDSNhmAHad72ezQ08EHIP72rQI2VXBA3zbRgwFv5pJgFULDWZ6mfPbmHwhCQNgQO3NXHhPlBYhM/kSrl2w2U5D7WFeJeLdymvVQnp2sztoFB72C+f2dqrdCbKG1F7c9oXrWXqExI12I6IXhOLftbK53GbpLyNmSO458cp2gRVzzULi0tF6GAWbPnUY8Hr7mu26xsyK+8N+HFmzJXVvHuqAxXUJtzUUnjMgcXtChq67OQ6zqAx3Cn1C8CGMLDErgl6vRchU8bChVEwUldUjpAfUKDM0zyf+vvQIUzUsBMwzyvQHTcKrChbpoteHYJGyMwddws1TlANnM9nKXQ4ook9YVVCIQhRWHxSiEIXVB4UoRGH1QSEKUVh9UIjCA4S0eJogpPZybBXNaFJsi7dOIZlJvB0SyGBSuB01repLvlgOyLjoWrKeJzOSO5vAzAq2op42FG8YEcepsZAKXiIrmYKNqGW3CfiiZOnAr5qtVCj91gg4BX9hqUV4uyvFVfJfNVy5UOJd0DIB3xZcrVDmZcfiLIBfHFQtNPK3NB0Q6FcjlQupK/kqWSAD/i1R9RKS8LatGHeKPiHXtZ/GD2LPKRozmuy9+KR2QmK7fqdodi8lqLvw9jn8/9qiTyjYtiWZYsAK9kQVTdFbYF33+JUBde+J0g/UuNZGiyNvtdiG66UoRGH1QWFhYSm5V0bUCP95XEI+PXxSRv5VIfzufil5/qCUAMDiwnLyvAtVrpSgEIUoRCEKUYhCFKIQhShEIQpRiMLW5yMQXoDCL0cgfA8Kv95vvLB7DgpN5d1UufACflWaqbwRVQu75wLh0/8UExULu9+eCYTKiWqF3W+mCQu9hPj1s0qjQuGD7sX5M9OE94U65iZfv6gbcNQJL96fb2sP7+3tDbb/0VOFeaYu27oPBO8O9cymR7R5+bIRmxtREyZnYrOJ+6+UPjKiDDDpqF5TjQNP6g3FG6PTxAHHc2R9GAwGg8Fw+R+lY6foTIRxXgAAAABJRU5ErkJggg==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7" descr="data:image/jpeg;base64,/9j/4AAQSkZJRgABAQAAAQABAAD/2wCEAAoHCBUREhgQERIVERQVGRIYFBQSDxEYEhkWGBUZGRkZGhocIy4lHR4uHxgZJj4nKy8xNTU1GiU7QDs0Py41NTEBDAwMEA8QGhIRHDEhISE0MTQxPzQ7MTQ4ODo0MTQxMT80PzQ1NDExQDcxMTQ8Pz8xNDQxQDw0NDE0MTQxMT8/PP/AABEIAHMBtgMBIgACEQEDEQH/xAAcAAEAAgIDAQAAAAAAAAAAAAAAAQcCBgMEBQj/xABKEAACAQMABQUJDQYGAgMAAAABAgADBBEFBgcSIRMxQWGyIjVRVHFygZGxFRYlMjNzg5OUobPR0hQjJFKCwTRCU2J0khekQ2Oi/8QAGgEBAQADAQEAAAAAAAAAAAAAAAEEBQYCA//EACgRAQABAgQEBgMAAAAAAAAAAAABAhEDITFxE0FSkQQSIjJRsSMzgf/aAAwDAQACEQMRAD8At25uAg8JPMJ5tSuzc7HyDgJx3FfecnrwPIJgHmh8V4irEqmIm0Q+tHlhlEx3pOZhPd0xEQpERAREQEREBJXnkQvPLGqPnS6+Ufz6naM4pyXXyj+fU7RnFOrp0YyYkRKJiRECYkRAmJEQJiRECYkRAmJEQJiRECYkRAmJEQJiRECYkRAmJEQJiRECYkRAmJEQJiRECYkRAyVypypKnwqSD6xNs1b1/u7Jgr1GuqPTTrOWcD/ZUOSPIciajED6g0Jpale0FuaDbyOOngwI51YdBESmtlusws6tWlWY8i6b46qiso4DrVj/ANRIkLrL35IedYPMg852aHxjEVlrprde21/VoULgpTXkt1RSoNjepIx4spPOSefpnh+/3SPjR+z236JjtCPwnX+h/ASbBoPZZVu7andLd00FVA4Q0XJAJPAkNx5pucLCw5opvTGkcofeJyeF7/dJeN/+vbfoke/7SXjZ+z236Jth2NVvHaX2d/1TxtM7Lr62U1E5O5RQSRRZxUwOfuGAz6CZ9ODhdMdoW8vM9/2kvGz9ntv0R7/tJeNn7PbfomskY4HgRwII4g+Cd/Quhq97U5G1pmo3OcYCqPCzHgojgYXTHaC8/L1/f9pLxs/Z7b9Ee/7SXjZ+z236JttjsaqsoNxeJTbpWlRZwP62ZePomN/scrqpNvd06rfyVKTU8+RgW4+gRwMLpjtBeflqnv8AtJeNn7Pbfoj3/aS8bP2e2/RPH0vomvZ1DQuabUnHHB5mHhUjgw8k6McDC6Y7QXn5fQ+qF89xY0a1Zt92UFm3VGTnwKABPZXnmuahH4Mt/MHtM2FTxnO4sWxJiPl9onJ863Xyj+fU7RnDOW6+Ufz6naM4Z09OjHTEiJRMSIgTEiIExIiBMSIgTEiIExIiBMSIgTEiIExIiBMSIgTEiIExIiBMSIgTEiIExIiBMSIgTEiIExIiBkGI5uETGIF9BpO9ODek700s0NXFantfz8JV/ofwEl6bP+9dr80vtMonX0/CVf6H8BJeuz8/Bdr80ntM2uH7Y2hs6M6Y2hWmk9q19Sr1aS07YqlSqi71GrnCMVGSHHHAm/7PdcDpSkxqU1p1qRUOEJ3GBGQy54jyEnyzRtI7JrurXqVVr24V6lRwCam8A7lhnuefjN+1E1RXRVFkL8rVqEM7hd1eAwFUeAffPb0rDavoIU9JJyCgG7VW3Bzcpv7pPVngZbequgaWjLQUlwCBv16hxlnxlmJ8AxwHQBK+07pind6x2lKmwdLd1QsOKl8szDrwQB5czd9o1V00XclM53MEjnCkgMfVA0TWLa7U5RksKdPk1JAq1lZmfHSqggKPLn0Tk1d2usXCaQpIEY45agrDd62VicjrB9EqSIG5bRNbvdK4C0xi3o5FLh3Tk/Gcnn48wHg8s0+YxAvrUVvg238we0zYVeaxqO3wdb+aPbNgV5oMWn8k7vPEs+f7r5R/PftGcczuj+8fz37RnHOgjRUxIiUTEiIG0aN1DvrmklxSpoUqDeQtVAOM44jHDmnZ/wDGukf9On9ePylsagH4Ltfmx2mnjay7RUsLprR7Z6hQIS61EAO8ueYiS5ZWV/qPf0FLvau6jiTSKvj+kHePoE13M+jtWNZqGkqZqUN5Sh3XRxh1JGRzcCD4RNC2w6BSmEv6aBGd+TrboADMVLIx6+5Iz5IuWVdEw3x4R6xJBlGUTEtjnkBweYj1wM56mhNXrm9P8NRd1HAue5pg+eeBPUMme7s61S90Kpq1gf2ekRvDm335wmfB0n1S6bu6oWVDlKjJb0KYA5sKBzBVUc56hxMXSyoE2V3xGWagp8HKMfvxPM0zqFfWlJ69Smj00BZ2p1Qd1Rzkg4+7M3y52tWytinQrVF/nO4mfQePrnW03tCtL2wuaA36NV6NRVWoncsxHBQ65GfLiTNcld6q6IW+u0tXcor72WVQSMKTzHyTdNYtmlK0tKt0t1UdqSFgjU0APEDBIPXNd2Z99KP9fYMt/X7vXdfNntLA+d4kojNwVS2OfdUn2TFhg4IwRzgjBlExIgcTgcT4BzwJiZNSZRlkZR4WRgPWZx5gZRMScSA4PSPXAziApIyASBzkA49cxLAc/D0wMomIYHm4+mciU2YbyozDwhWI9YgYxMczNKbNxVWYeFVYj7oERIiBMSIgTEiIExIiBd+9J3pw5k5mr8rQxWqTXo/CNb6H8FJe+z/vXafNJ7TKG1574VvovwUliaq7SbK1sqFvVFXfpIqPu08rkE8xzNhR7Y2hvML2U7Q6ukdrlxSrVKS2lEim9RAxepk7rFckDyTXNObS767Q0wyWyMMMKCsGI8G+SSPRNU0nXFSvVqrndepUdc8+6zlhn0GdWent2tGXjW1ancL8ak6OB5pzj1T6at69HSVoHGHo3CEMB4GGGXqIPsny3Nk1R1zuNGORTIqUXOXouTuE/wAyn/K3X09MDv6wbOb61qMKdJrqlk7lSngnd6N5ecN65yau7Nr26cctTNrS4bz1MbxHSETpPlm/2W1uwdc1VrUW6V5PfHrUzi0ltds0X+Hp1a7dAZQi56yejyQK0111Qq6LrbpJqUXzyVbGM/7WHQw+/omtT2dZ9Za+kqvK3DdyOFOkuRTRf9o6T4WPE+TAHiwLv1Kb4PoeaPbPfV5repjfwFDzR7Z7qtNPXT653YFVdqpUXdfKP579ozinJdfKP579ozim6hmJiREPSYkRA+itQO9lr82O00qfaijHSlTCk9xR5lJ/yCWvqB3stfmx2mnPpHWaxtqhpXFzSp1FALI+d4AjI6PBINQ2P6HrUUrXFVGprV3FRXUqxC5JbB4gccTsbZbtVsUo57t6yFR07qI5Y+sqPTO5pTaXYUVPJO1y+O5WmjBSetmAxKh1k1graRrGvXIHQiKTuIn8o8PWemBdeo13SvbGnWNKkXUcnV/dJ8dMA9HSMN5GErDanooW2kGdFCpcIrqAAFDKAjgD0Kf6p6Wx7TPJXL2jnCVwGQHm5RB7SvZHgmybYtG8pZpcgd1Qcbx6dx+5PoziOZyeJsb0OtR693URXVQtFA6gjJIdzg9QQZ6zOfbFfJTWlZU6aIz/AL2oVRAwQEqg4DpYMf6JuOoOjRaaOoow3WZTUfPhfuuPoIlKa5aW/bL6tXzld7cTzE7lfYT6Y5nJdezyzFHRlsAMGogqt1mp3fsIHold7YNKvUvFtc/u6KK270F3Byx6wOHpMszUmsKmjbRh0W9BPSiBD96mVRtasmp6RNQjuKqIynoJXuWHsiCWkxIiUbXsz76Uf6+wZeOnNGi7tqlqzlFqqFZhjeC7wJxnpwDKN2Z99KP0nYMuPXau1PRt06EqwpNgg8RnAP3EySQ4NB6Q0ZTcWNpUtwy5UIhUuxHP3X+ZvTOPXbVWje2zkIqV0Vmp1FUBsgZ3Wxzqcc0oXRtQpWpMh3Sr0ypHQQ4n1BWHBh1N7IHytUJCk8xAPrxL8raR0Toocn+4psMZRKe/U8pwCcyj1tHrXBo0kLu9RkVRzklj93TnoAJlo6L2UUwu/eXDux4utIhUB6e7bJPliUhtmhdaLDSLGjRZXcAncqUCpKjnIDDj6Joe1HVClbKL61QU0ZgtamvxAzfFdR0ZPAjm6fDnatA6A0TaXKfs1ZHuRvBV/bQ9Tm49wreDwidnaaoOi62ejkyPLviFVvskpq+kirqrjkKxwygjO/T44MtnWDVyjd0f2c00RWekzlEVXKI4YqCBkZxj0yqNkHfM/wDHrdunLM2haRe10bWq0mKudxFYc677BMjr4xOpDHWFbWno66oUeQQpbXIVENPeBFJ8DA45mp7GKCPTud+mj4enjfRWx3B5siVR056TnJ6TnnyZbexP5O58+n2DA2jWfQFnUanc3fJ06FvyhZSqojs+5u75HOBunh05np6E0haXNM/sj0qiJhStNVwvgBE0TbZXYU7amCdxnqswzwJRVC5/7meLsaqEXtRAe5aiSw6CVdcdo+uBvGndQrSvcpduFpU0DNcIoCo+BlSf5enPhE9bQelbCrmhZ1KDbg4pTC8FHDOOkTyNq9wyaMqBDu770UbB/wApYEj04x6ZVezyoU0pbbpxvM6nrU02OPWB6oFjbUdWaVS0e9p01StRwzlFA30yAwYDnIznPUZS0+jtdBnRl3/x7jsNPnCIJTEiJRMSIgTEiIF1b0b04syd6YPlcx5lU68H4QrfRfhJPBnu67H+PrfRfhJPBmVT7YdHg/rp2j6TEiJ6fVMSIgTEiIExIiBc+pzfwNDzR7Z7itNf1QP8DR80e2e2rTX10+qWmrq9c7qUufjv579ozjmdz8d/PftGcU2TbQyiYxD0yiYxA+itQO9lr82O00qXan30q+ZR7Anb0JtLrWlvTtUtaTrSXdDNUcMRknJAHXNY1j001/ctdOi02cICqMSo3VxzmB5sTGIHYsLx6FVK9Pg1N1dfKp5vIRkemfRtQU9JWPA5p3NIEHHEbwBGR4QejwifNWZfey2jUTRlPlDwZqj0gRxFNmyvoJyR1GSSHZ2g6XFlo6oyHdd8UaIHQzgjI81Ax9E+fBw4SwtsOmOVuktVOVoKWcf/AGP/AHC49cryWElbGyTWdAnudWbdbLNbljwYHiyDrzxA8s3zWXV6jpGjyNcHgco64FRGxjKn+3MZ82KxBBBIIIIIOCCDkEHoM3fQu0+8t1FOqqXajgOU3kq/914H0qT1yWW707jZFXDHk7uiydBqJUR8dYXeB9caR2aJaWVxc1rg1qlOk7qqJuUwwHAnJJb7vJO1/wCYOH+B4+D9p4evc/tPB1i2k3F5Se2WjSoUqilXALvUKnnAY4A/65jMydPZn30o/Sdgy39fz8F3XzZ7Syh9XtMNY3KXSItRk3sI5IU5GOceWbTpvaZWu7epava0kWqu6WWo5YDIOQCOqBpdmf3iefT7Yn1FV5m8h9k+WaT7rK/PusrY80g/2littduDkfsdHjn/AOWp+UskPP2ZlPdju/5bncz/ADbwxjr3d6WbtB0TXvLFqFqe7L02ZS+7voud5M83OQcHgd2UDRvHSqK9NilRXLqy86tknh65Y9lteqKoFezV2A4tTqlVY+HdKnd9Zkkh2Nneo1xbXQu7tFohAwRN5S7M3DOF4AAdfHwTa9pfeuv5KfbEra72l3VS5SvyaLTpFilurtusxGN5352Izw4AdUjWDaPWvbZ7V7amivu5dalQsMEHgCOqBnsg75n/AI9bt05v+1fvVU8+3/GSU/qtrA+jbj9qp01qNuOm67Mq4Yqc5Hm/fPb1m2h1tIWzWr29OmrsjF0dyw3GDDgR1RYu02WzsTP7u68+n2JUk2fVHXKpoxXSnRSryjKxLs643RjhgSpDcdtvNa+W49lOeNsc/wAe/wAxU7aTxdbtcKmkxTFSilLkuUxuOzZ393Ocj/bOpqrrE+jaxuEppVZkZN12ZRgkHOR5sHNbW17vW3ztDtGVbqD30tfnG/Ded/WfaBV0jbm1e3p01Lo+8juWyhyBgia5oTSTWlzTukQO1JiwRiQpypXBI86RX0Frn3tu/wDjXH4bT5xm+aW2oV7q3q2zWtJFrI6FlqOSodSpIBHE8ZoMsJLKJjEKyiYxAyiYxAuTMZmGYzMWzk7qt11/x9X6L8FZYGq+rmhqtlQqXVSiK7KDUDXgRt7J51zw6JXuun+Pq/RfhLPCn3jSHUYH6qdo+l6e9TQP+rQ+3p+qPepoH/Vofb0/VKLwIwJX1Xfc6raCCOVq0N4KxX+OQ8cHHDelIiRgRAyiYxAyiYxAuLVI/wAFR83+89oNPC1UP8FR83+89kNMSqM5c9i1fkneVN3Px389+0ZxTkuPlH89+0ZxTNb6NExIiHpMSIgTEiIExIiBd+p+rVhcWFtWrW1F6nJpvMw4lhz7wBwT5RPU1q1wttHUiquj193FKgjDIOMKWx8RB/bhPn1HK/FJXPPukjPqkSWLue6uXq1Hq1GLu7M7selmOT6OqcMiJRMSIgTEiIExIiBMSIgTEiIExIiBMSIgTEiIExIiBMSIgTEiIExIiBMSIgTEiIFyXFMo7IedWZT6DiYZm1616GJJuKS73+oo5+HSB09c1HM+E02cv4jBqwa5if5s4K2j6LsWejSdjjJakrMcDAySPABMPcm38Wo/U0/ynazJzI+cYtcaVS6vuTbeLUfqaf5R7k23i1H6mn+U7WYzC8avqnu6vuTbeLUfqaf5R7k23i1H6mn+U7eYzJmvGr6p7up7k23i1H6mn+Ue5Nt4tR+pp/lO3mTmM141fVPd1Pci28Wo/U0/yj3ItvFqP1NP8p28xmMzjV9Upo01RQqqqgcyqoCjyATMGYZkgzzZIqzU/cn94/nv2jMJlc/Hfz37RnHMt1FOjKJjEPTKJjEDKJjEDKJjEDKJjEDKJjEDKJjEDKJjEDKJjEDKJjEDKJjEDKJjEDKJjEDKJjEDKJjEDKJjEDKJjEDKJjEDKJjOS3oPVdadNGqO5wqIpLE9QED2dU9X30jXagg+IjOfAMMqgf8A6PqMS7tmuqPuZbE1cG4rYaqQchQPioD04yfSTElyzcTNb1i0XR3eU5MB/CCwz5QDgxEk6MTxsROFVs0dueRET5OZkiIgJMRIpERIqYiIVMCIgjVUFz8o/nv2jOOImS6ynQiIh6IiICIiAiIgIiICIiAiIgIiICIiAiIgIiICIiAiIgIiICIiAiIgIiICIiB29G0VeqFYZGRwyR7J9J6r6uWtmga2t0ps3xn7pqh4fzsScdWYiSSGwxESK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 txBox="1"/>
          <p:nvPr/>
        </p:nvSpPr>
        <p:spPr>
          <a:xfrm>
            <a:off x="304008" y="1514574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4" descr="Python Tutorial: Streamlit | DataCamp">
            <a:extLst>
              <a:ext uri="{FF2B5EF4-FFF2-40B4-BE49-F238E27FC236}">
                <a16:creationId xmlns:a16="http://schemas.microsoft.com/office/drawing/2014/main" id="{E5353613-A7A1-8BCC-58C1-9825FD73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290" y="2314844"/>
            <a:ext cx="2697321" cy="15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0B9023-202A-9552-5ADC-E77487C9A25A}"/>
              </a:ext>
            </a:extLst>
          </p:cNvPr>
          <p:cNvSpPr txBox="1"/>
          <p:nvPr/>
        </p:nvSpPr>
        <p:spPr>
          <a:xfrm>
            <a:off x="518428" y="2012086"/>
            <a:ext cx="54064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Streamlit we will Deployed the best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Deployed model in such way that it should give Total pipe count and individual classes count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/>
          <p:cNvSpPr txBox="1">
            <a:spLocks noGrp="1"/>
          </p:cNvSpPr>
          <p:nvPr>
            <p:ph type="title"/>
          </p:nvPr>
        </p:nvSpPr>
        <p:spPr>
          <a:xfrm>
            <a:off x="289884" y="-24192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Screen shot of output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86C0BF-5F64-346B-73DB-28ACAF2A28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1420" y="675598"/>
            <a:ext cx="9796864" cy="5545130"/>
          </a:xfrm>
        </p:spPr>
      </p:pic>
      <p:pic>
        <p:nvPicPr>
          <p:cNvPr id="441" name="Google Shape;44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925A-CD3A-AF33-FBF8-97E99263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2393A52A-1938-22CD-D192-19982ECE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7009"/>
            <a:ext cx="11569430" cy="65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5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90F35747-2822-4D06-BE10-CD33AC6B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C2C4466-5B1B-4361-B9D9-39ED9A8A3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7" name="Google Shape;467;p29"/>
          <p:cNvSpPr txBox="1"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  <a:sym typeface="Times New Roman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8B9CC-F476-1272-0A95-414CC0A03C08}"/>
              </a:ext>
            </a:extLst>
          </p:cNvPr>
          <p:cNvSpPr txBox="1"/>
          <p:nvPr/>
        </p:nvSpPr>
        <p:spPr>
          <a:xfrm>
            <a:off x="1097279" y="2236304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Multi Class Classification Problem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Imbalance Classes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CUDA memory Issues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Not  able to run more number of Epochs </a:t>
            </a: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FD745DAE-5A8A-44FA-937C-CD65CF7A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8" name="Google Shape;468;p29"/>
          <p:cNvPicPr preferRelativeResize="0"/>
          <p:nvPr/>
        </p:nvPicPr>
        <p:blipFill rotWithShape="1">
          <a:blip r:embed="rId3"/>
          <a:stretch/>
        </p:blipFill>
        <p:spPr>
          <a:xfrm>
            <a:off x="8084579" y="1219218"/>
            <a:ext cx="3609294" cy="1121459"/>
          </a:xfrm>
          <a:prstGeom prst="rect">
            <a:avLst/>
          </a:prstGeom>
          <a:noFill/>
        </p:spPr>
      </p:pic>
      <p:sp>
        <p:nvSpPr>
          <p:cNvPr id="5139" name="Rectangle 5138">
            <a:extLst>
              <a:ext uri="{FF2B5EF4-FFF2-40B4-BE49-F238E27FC236}">
                <a16:creationId xmlns:a16="http://schemas.microsoft.com/office/drawing/2014/main" id="{67696AA1-B1DD-4C75-9AC1-69EE9F65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54C0D6-D789-B01A-1536-4AAED065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38" y="3782735"/>
            <a:ext cx="3454176" cy="259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0182F701-1D9A-4047-A9CA-73A707EA0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FD46288E-4C86-4ADB-893C-3C29FDE84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299" name="Straight Connector 12298">
            <a:extLst>
              <a:ext uri="{FF2B5EF4-FFF2-40B4-BE49-F238E27FC236}">
                <a16:creationId xmlns:a16="http://schemas.microsoft.com/office/drawing/2014/main" id="{318EA713-6EC5-4E3B-9ABC-DDF657C8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151FCA92-37FC-419D-880C-DEE030371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Times New Roman"/>
              </a:rPr>
              <a:t>Future Scopes </a:t>
            </a:r>
          </a:p>
        </p:txBody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49F734FC-80ED-4400-9FB7-5800EE74A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Financial future. Price prediction or the future price trend of the stock  market or crypto currency.Investing in the unpredictable uncertainty.  8089798 Vector Art at Vecteezy">
            <a:extLst>
              <a:ext uri="{FF2B5EF4-FFF2-40B4-BE49-F238E27FC236}">
                <a16:creationId xmlns:a16="http://schemas.microsoft.com/office/drawing/2014/main" id="{19E31C20-A14E-B6C5-F075-1B77195D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36" y="1096458"/>
            <a:ext cx="2784700" cy="18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F54C209B-0440-412E-BEBF-D8694B5A0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07" name="Straight Connector 12306">
            <a:extLst>
              <a:ext uri="{FF2B5EF4-FFF2-40B4-BE49-F238E27FC236}">
                <a16:creationId xmlns:a16="http://schemas.microsoft.com/office/drawing/2014/main" id="{CBEEBACE-87BA-4CA1-BF49-0E9ABA508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9" name="Rectangle 12308">
            <a:extLst>
              <a:ext uri="{FF2B5EF4-FFF2-40B4-BE49-F238E27FC236}">
                <a16:creationId xmlns:a16="http://schemas.microsoft.com/office/drawing/2014/main" id="{FDA25563-C462-4DA6-BB84-8243A6C7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0461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6" name="Google Shape;476;p31"/>
          <p:cNvPicPr preferRelativeResize="0"/>
          <p:nvPr/>
        </p:nvPicPr>
        <p:blipFill rotWithShape="1">
          <a:blip r:embed="rId4"/>
          <a:stretch/>
        </p:blipFill>
        <p:spPr>
          <a:xfrm>
            <a:off x="458337" y="4490639"/>
            <a:ext cx="2784700" cy="865246"/>
          </a:xfrm>
          <a:prstGeom prst="rect">
            <a:avLst/>
          </a:prstGeom>
          <a:noFill/>
        </p:spPr>
      </p:pic>
      <p:sp>
        <p:nvSpPr>
          <p:cNvPr id="12311" name="Rectangle 12310">
            <a:extLst>
              <a:ext uri="{FF2B5EF4-FFF2-40B4-BE49-F238E27FC236}">
                <a16:creationId xmlns:a16="http://schemas.microsoft.com/office/drawing/2014/main" id="{64044755-AC7C-421A-B935-8BA9A23F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27111-35D0-04F1-CBFA-0AD2612D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752" y="3069855"/>
            <a:ext cx="2295082" cy="229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CD4D5B-ED0C-221C-5AA1-E17A238A413D}"/>
              </a:ext>
            </a:extLst>
          </p:cNvPr>
          <p:cNvSpPr txBox="1"/>
          <p:nvPr/>
        </p:nvSpPr>
        <p:spPr>
          <a:xfrm>
            <a:off x="6728459" y="2198914"/>
            <a:ext cx="482128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This Model will helps in Counting Pipes in easy way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 will save counting time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 will avoid human mad error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Speed and Accuracy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Less operational cost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Beter Inventory optimization </a:t>
            </a:r>
          </a:p>
        </p:txBody>
      </p:sp>
      <p:sp>
        <p:nvSpPr>
          <p:cNvPr id="12313" name="Rectangle 12312">
            <a:extLst>
              <a:ext uri="{FF2B5EF4-FFF2-40B4-BE49-F238E27FC236}">
                <a16:creationId xmlns:a16="http://schemas.microsoft.com/office/drawing/2014/main" id="{82225A9B-20AD-4869-96C9-770E8E704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15" name="Rectangle 12314">
            <a:extLst>
              <a:ext uri="{FF2B5EF4-FFF2-40B4-BE49-F238E27FC236}">
                <a16:creationId xmlns:a16="http://schemas.microsoft.com/office/drawing/2014/main" id="{514D5E4E-F019-44AF-AF49-8FBBFBBE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5" name="Google Shape;475;p31" descr="Future Scope Clipart - Man With Binoculars Png - Free Transparent PNG  Clipart Images Download"/>
          <p:cNvSpPr/>
          <p:nvPr/>
        </p:nvSpPr>
        <p:spPr>
          <a:xfrm>
            <a:off x="155575" y="-144461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540774" y="171210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Leadership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540774" y="1599211"/>
            <a:ext cx="4012389" cy="110705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Ranjitha Padakanthi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Lead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Innodatatics 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F6D6F-70F7-2C30-5066-4F75DCEECFD3}"/>
              </a:ext>
            </a:extLst>
          </p:cNvPr>
          <p:cNvSpPr txBox="1"/>
          <p:nvPr/>
        </p:nvSpPr>
        <p:spPr>
          <a:xfrm>
            <a:off x="540774" y="1106811"/>
            <a:ext cx="571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18;p4">
            <a:extLst>
              <a:ext uri="{FF2B5EF4-FFF2-40B4-BE49-F238E27FC236}">
                <a16:creationId xmlns:a16="http://schemas.microsoft.com/office/drawing/2014/main" id="{63F9BBDA-A1BC-DA6A-A62B-354BD8CDCD06}"/>
              </a:ext>
            </a:extLst>
          </p:cNvPr>
          <p:cNvSpPr/>
          <p:nvPr/>
        </p:nvSpPr>
        <p:spPr>
          <a:xfrm>
            <a:off x="540773" y="3044678"/>
            <a:ext cx="4012389" cy="110705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Savyasachi 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Innodatatics 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9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 descr="Thank You Images – Browse 249,152 Stock Photos, Vectors, and Video | Adobe  Stock">
            <a:extLst>
              <a:ext uri="{FF2B5EF4-FFF2-40B4-BE49-F238E27FC236}">
                <a16:creationId xmlns:a16="http://schemas.microsoft.com/office/drawing/2014/main" id="{E43B16EF-0A4F-12A1-259B-539F17FD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7" y="729575"/>
            <a:ext cx="10744197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380395" y="256324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41" name="Google Shape;14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3a8d4be09_2_180"/>
          <p:cNvSpPr txBox="1"/>
          <p:nvPr/>
        </p:nvSpPr>
        <p:spPr>
          <a:xfrm>
            <a:off x="383125" y="1149375"/>
            <a:ext cx="11034000" cy="339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By CRISP-ML(Q)</a:t>
            </a: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</a:t>
            </a: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objective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Constraints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details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260685" y="179744"/>
            <a:ext cx="9072652" cy="5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 Problem</a:t>
            </a:r>
          </a:p>
        </p:txBody>
      </p:sp>
      <p:sp>
        <p:nvSpPr>
          <p:cNvPr id="125" name="Google Shape;125;p5"/>
          <p:cNvSpPr txBox="1"/>
          <p:nvPr/>
        </p:nvSpPr>
        <p:spPr>
          <a:xfrm>
            <a:off x="260685" y="1160212"/>
            <a:ext cx="1728019" cy="7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6775269" y="2656114"/>
            <a:ext cx="3204754" cy="91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807235" y="2616925"/>
            <a:ext cx="3178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361407" y="5390605"/>
            <a:ext cx="2455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4066905" y="5226841"/>
            <a:ext cx="245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138162" y="5248612"/>
            <a:ext cx="2455816" cy="10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151225" y="5300864"/>
            <a:ext cx="2455816" cy="10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8216538" y="5198931"/>
            <a:ext cx="245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75A02-D837-70DE-044B-4E18AB7FA82F}"/>
              </a:ext>
            </a:extLst>
          </p:cNvPr>
          <p:cNvSpPr txBox="1"/>
          <p:nvPr/>
        </p:nvSpPr>
        <p:spPr>
          <a:xfrm>
            <a:off x="356949" y="1950128"/>
            <a:ext cx="641832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manually and keeping track of the number of steel pipes of different dimensions and shapes is cumbersome process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Problem solving concept business Royalty Free Vector Image">
            <a:extLst>
              <a:ext uri="{FF2B5EF4-FFF2-40B4-BE49-F238E27FC236}">
                <a16:creationId xmlns:a16="http://schemas.microsoft.com/office/drawing/2014/main" id="{31A680A6-2675-3486-6EFC-B3738F96C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r="7189" b="19322"/>
          <a:stretch/>
        </p:blipFill>
        <p:spPr bwMode="auto">
          <a:xfrm>
            <a:off x="6913212" y="817118"/>
            <a:ext cx="4840250" cy="42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9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260685" y="179744"/>
            <a:ext cx="9072652" cy="5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 Objective &amp; Constraints </a:t>
            </a:r>
            <a:endParaRPr lang="en-US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60685" y="1160212"/>
            <a:ext cx="1728019" cy="7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6775269" y="2656114"/>
            <a:ext cx="3204754" cy="91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807235" y="2616925"/>
            <a:ext cx="3178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361407" y="5390605"/>
            <a:ext cx="2455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4066905" y="5226841"/>
            <a:ext cx="245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138162" y="5248612"/>
            <a:ext cx="2455816" cy="10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151225" y="5300864"/>
            <a:ext cx="2455816" cy="10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8216538" y="5198931"/>
            <a:ext cx="245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75A02-D837-70DE-044B-4E18AB7FA82F}"/>
              </a:ext>
            </a:extLst>
          </p:cNvPr>
          <p:cNvSpPr txBox="1"/>
          <p:nvPr/>
        </p:nvSpPr>
        <p:spPr>
          <a:xfrm>
            <a:off x="477394" y="2247593"/>
            <a:ext cx="492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time taken for Counting the Pipes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18;p4">
            <a:extLst>
              <a:ext uri="{FF2B5EF4-FFF2-40B4-BE49-F238E27FC236}">
                <a16:creationId xmlns:a16="http://schemas.microsoft.com/office/drawing/2014/main" id="{E9E0D672-C5E9-3E4A-B6E6-8BFE9742C70A}"/>
              </a:ext>
            </a:extLst>
          </p:cNvPr>
          <p:cNvSpPr/>
          <p:nvPr/>
        </p:nvSpPr>
        <p:spPr>
          <a:xfrm>
            <a:off x="549131" y="1290711"/>
            <a:ext cx="1439573" cy="639079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18;p4">
            <a:extLst>
              <a:ext uri="{FF2B5EF4-FFF2-40B4-BE49-F238E27FC236}">
                <a16:creationId xmlns:a16="http://schemas.microsoft.com/office/drawing/2014/main" id="{6F92D8D2-DB9C-D36C-E554-C9934FC05BEA}"/>
              </a:ext>
            </a:extLst>
          </p:cNvPr>
          <p:cNvSpPr/>
          <p:nvPr/>
        </p:nvSpPr>
        <p:spPr>
          <a:xfrm>
            <a:off x="549131" y="3684226"/>
            <a:ext cx="1636089" cy="639078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121875" tIns="60925" rIns="121875" bIns="60925" anchor="ctr" anchorCtr="0">
            <a:noAutofit/>
          </a:bodyPr>
          <a:lstStyle/>
          <a:p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ACAD5-775B-25B8-F10B-A6E9CAE1E3C0}"/>
              </a:ext>
            </a:extLst>
          </p:cNvPr>
          <p:cNvSpPr txBox="1"/>
          <p:nvPr/>
        </p:nvSpPr>
        <p:spPr>
          <a:xfrm>
            <a:off x="477394" y="4641722"/>
            <a:ext cx="492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operational Cost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Premium Vector | Dart arrow hit the center of target business finance  target goal of success target achievement concept 3d vector icon cartoon  minimal style">
            <a:extLst>
              <a:ext uri="{FF2B5EF4-FFF2-40B4-BE49-F238E27FC236}">
                <a16:creationId xmlns:a16="http://schemas.microsoft.com/office/drawing/2014/main" id="{2EF0A4BD-F971-9292-A412-895A8AB8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44" y="1392430"/>
            <a:ext cx="3483722" cy="348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5;p5">
            <a:extLst>
              <a:ext uri="{FF2B5EF4-FFF2-40B4-BE49-F238E27FC236}">
                <a16:creationId xmlns:a16="http://schemas.microsoft.com/office/drawing/2014/main" id="{6B5DF096-F0A7-EC91-C7E7-E4A57FF603E8}"/>
              </a:ext>
            </a:extLst>
          </p:cNvPr>
          <p:cNvSpPr txBox="1"/>
          <p:nvPr/>
        </p:nvSpPr>
        <p:spPr>
          <a:xfrm>
            <a:off x="413085" y="1312612"/>
            <a:ext cx="1728019" cy="7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88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a8d4be09_2_92"/>
          <p:cNvSpPr txBox="1">
            <a:spLocks noGrp="1"/>
          </p:cNvSpPr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</a:p>
        </p:txBody>
      </p:sp>
      <p:sp>
        <p:nvSpPr>
          <p:cNvPr id="148" name="Google Shape;148;gf3a8d4be09_2_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49" name="Google Shape;149;gf3a8d4be09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f3a8d4be09_2_92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f3a8d4be09_2_92"/>
          <p:cNvSpPr txBox="1"/>
          <p:nvPr/>
        </p:nvSpPr>
        <p:spPr>
          <a:xfrm>
            <a:off x="6053425" y="2493975"/>
            <a:ext cx="34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f3a8d4be09_2_92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f3a8d4be09_2_92"/>
          <p:cNvSpPr txBox="1"/>
          <p:nvPr/>
        </p:nvSpPr>
        <p:spPr>
          <a:xfrm>
            <a:off x="-1091900" y="2720225"/>
            <a:ext cx="38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E9BF2-D80D-8239-23EA-2759D10D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1646"/>
            <a:ext cx="12192000" cy="41118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381806" y="225277"/>
            <a:ext cx="10460100" cy="602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CRISP-ML(Q) </a:t>
            </a: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There are six stages of CRISP-ML(Q) Methodology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1.Business and data understanding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2.Data preparation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3.model building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4.Model evaluation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5.Model deployment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6.Monitoring and maintenance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RISP-ML(Q)">
            <a:extLst>
              <a:ext uri="{FF2B5EF4-FFF2-40B4-BE49-F238E27FC236}">
                <a16:creationId xmlns:a16="http://schemas.microsoft.com/office/drawing/2014/main" id="{F43900E6-4D58-BB44-3944-58739B67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15" y="1202629"/>
            <a:ext cx="5198017" cy="48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c79fd7f2_1_58"/>
          <p:cNvSpPr txBox="1">
            <a:spLocks noGrp="1"/>
          </p:cNvSpPr>
          <p:nvPr>
            <p:ph type="title"/>
          </p:nvPr>
        </p:nvSpPr>
        <p:spPr>
          <a:xfrm>
            <a:off x="307975" y="169016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119c79fd7f2_1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A15A-E576-23CF-D34F-C1E6B14A5FB1}"/>
              </a:ext>
            </a:extLst>
          </p:cNvPr>
          <p:cNvSpPr txBox="1"/>
          <p:nvPr/>
        </p:nvSpPr>
        <p:spPr>
          <a:xfrm>
            <a:off x="307975" y="1094606"/>
            <a:ext cx="82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Tools and Technologies used to build a pipe inventory management system are: </a:t>
            </a:r>
            <a:endParaRPr lang="en-IN" sz="2000" b="1" dirty="0"/>
          </a:p>
        </p:txBody>
      </p:sp>
      <p:pic>
        <p:nvPicPr>
          <p:cNvPr id="1026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0271F8A5-2C77-5E6E-A614-30D7A742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3" y="2422211"/>
            <a:ext cx="282272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.io | Flow chart, Org chart, Open house real estate">
            <a:extLst>
              <a:ext uri="{FF2B5EF4-FFF2-40B4-BE49-F238E27FC236}">
                <a16:creationId xmlns:a16="http://schemas.microsoft.com/office/drawing/2014/main" id="{CCC5B102-0740-DF42-8392-44421CB7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2" y="2402106"/>
            <a:ext cx="3063977" cy="77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3A288DC-2A2E-290B-D74A-536FD26D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34" y="3222764"/>
            <a:ext cx="3839764" cy="17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87F807ED-B1D1-D525-672A-2EE10504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49" y="2213054"/>
            <a:ext cx="2822727" cy="106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498C15CA-54F9-BBF9-DF01-55997762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68" y="3804445"/>
            <a:ext cx="3766398" cy="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Tutorial: Streamlit | DataCamp">
            <a:extLst>
              <a:ext uri="{FF2B5EF4-FFF2-40B4-BE49-F238E27FC236}">
                <a16:creationId xmlns:a16="http://schemas.microsoft.com/office/drawing/2014/main" id="{0B416ABA-4EA9-31E6-82F9-10513C39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31" y="4697348"/>
            <a:ext cx="2697321" cy="15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0CEFF194-C7A4-BA02-600C-5F26DBAC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871294" y="5002646"/>
            <a:ext cx="2905125" cy="121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52400" y="177798"/>
            <a:ext cx="105918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Data Collection and Understanding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6096000" y="1809750"/>
            <a:ext cx="61341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1034450" y="2298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5E18C-5A07-4B91-0021-8EEC3A75DC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5228" y="1115041"/>
            <a:ext cx="1862388" cy="1862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CC5BB-9A1F-F241-B3C6-6266FF72B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31" y="4035447"/>
            <a:ext cx="2954756" cy="1862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B7494-28D2-44C0-5CA6-744D6ADA5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95228" y="4016593"/>
            <a:ext cx="1862388" cy="1862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8BDD9-61FC-69C0-A1FE-E05AC94C5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218" y="1115040"/>
            <a:ext cx="3101151" cy="1862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CB782-B7BC-8C31-492A-424610670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614" y="4023679"/>
            <a:ext cx="2954755" cy="1862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4CFBE-B305-D542-0D96-64FD27B43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7131" y="1115040"/>
            <a:ext cx="2954756" cy="18623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1046</TotalTime>
  <Words>798</Words>
  <Application>Microsoft Office PowerPoint</Application>
  <PresentationFormat>Widescreen</PresentationFormat>
  <Paragraphs>203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Calibri Light</vt:lpstr>
      <vt:lpstr>Calibri</vt:lpstr>
      <vt:lpstr>Arial</vt:lpstr>
      <vt:lpstr>Georgia</vt:lpstr>
      <vt:lpstr>Retrospect</vt:lpstr>
      <vt:lpstr>PowerPoint Presentation</vt:lpstr>
      <vt:lpstr>Project Leadership</vt:lpstr>
      <vt:lpstr>Contents</vt:lpstr>
      <vt:lpstr>Business Problem</vt:lpstr>
      <vt:lpstr>Business Objective &amp; Constraints </vt:lpstr>
      <vt:lpstr>Project Overview and Scope</vt:lpstr>
      <vt:lpstr>CRISP-ML(Q) Methodology  There are six stages of CRISP-ML(Q) Methodology  1.Business and data understanding  2.Data preparation  3.model building   4.Model evaluation  5.Model deployment  6.Monitoring and maintenance</vt:lpstr>
      <vt:lpstr>Technical Stacks</vt:lpstr>
      <vt:lpstr>Data Collection and Understanding  </vt:lpstr>
      <vt:lpstr>Data  Information </vt:lpstr>
      <vt:lpstr>Exploratory Data Analysis [EDA]</vt:lpstr>
      <vt:lpstr>Model Building </vt:lpstr>
      <vt:lpstr>Model Accuracy Comparison</vt:lpstr>
      <vt:lpstr>Best Model  </vt:lpstr>
      <vt:lpstr>Model Deployment - Strategy</vt:lpstr>
      <vt:lpstr>Screen shot of output </vt:lpstr>
      <vt:lpstr>PowerPoint Presentation</vt:lpstr>
      <vt:lpstr>Challenges</vt:lpstr>
      <vt:lpstr>Future Scopes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savyasachi R</cp:lastModifiedBy>
  <cp:revision>10</cp:revision>
  <dcterms:created xsi:type="dcterms:W3CDTF">2022-02-16T01:47:29Z</dcterms:created>
  <dcterms:modified xsi:type="dcterms:W3CDTF">2023-11-01T11:26:42Z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